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323" r:id="rId3"/>
    <p:sldId id="316" r:id="rId4"/>
    <p:sldId id="331" r:id="rId5"/>
    <p:sldId id="327" r:id="rId6"/>
    <p:sldId id="332" r:id="rId7"/>
    <p:sldId id="339" r:id="rId8"/>
    <p:sldId id="336" r:id="rId9"/>
    <p:sldId id="341" r:id="rId10"/>
    <p:sldId id="342" r:id="rId11"/>
    <p:sldId id="269" r:id="rId12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D8B"/>
    <a:srgbClr val="C6E0B4"/>
    <a:srgbClr val="70AD47"/>
    <a:srgbClr val="4F81BD"/>
    <a:srgbClr val="FFF2CC"/>
    <a:srgbClr val="ED7D31"/>
    <a:srgbClr val="589CDB"/>
    <a:srgbClr val="F8EDEC"/>
    <a:srgbClr val="EEE0C1"/>
    <a:srgbClr val="D9C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/>
          <a:lstStyle>
            <a:lvl1pPr algn="r">
              <a:defRPr sz="1200"/>
            </a:lvl1pPr>
          </a:lstStyle>
          <a:p>
            <a:fld id="{7CFFF76C-3ED4-4E8B-B6CC-05311B907BDD}" type="datetimeFigureOut">
              <a:rPr lang="pt-BR" smtClean="0"/>
              <a:t>28/06/2017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721154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294" y="9721154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r">
              <a:defRPr sz="1200"/>
            </a:lvl1pPr>
          </a:lstStyle>
          <a:p>
            <a:fld id="{3C9CD6DF-2FFC-4A58-B3ED-5A403E6131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206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/>
          <a:lstStyle>
            <a:lvl1pPr algn="r">
              <a:defRPr sz="1200"/>
            </a:lvl1pPr>
          </a:lstStyle>
          <a:p>
            <a:fld id="{B1EF6DB3-E2F3-44FF-8F3E-928114689ABC}" type="datetimeFigureOut">
              <a:rPr lang="pt-BR" smtClean="0"/>
              <a:t>28/06/2017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7938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32" tIns="47366" rIns="94732" bIns="47366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925583"/>
            <a:ext cx="5679440" cy="4030320"/>
          </a:xfrm>
          <a:prstGeom prst="rect">
            <a:avLst/>
          </a:prstGeom>
        </p:spPr>
        <p:txBody>
          <a:bodyPr vert="horz" lIns="94732" tIns="47366" rIns="94732" bIns="47366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54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54"/>
            <a:ext cx="3076363" cy="513459"/>
          </a:xfrm>
          <a:prstGeom prst="rect">
            <a:avLst/>
          </a:prstGeom>
        </p:spPr>
        <p:txBody>
          <a:bodyPr vert="horz" lIns="94732" tIns="47366" rIns="94732" bIns="47366" rtlCol="0" anchor="b"/>
          <a:lstStyle>
            <a:lvl1pPr algn="r">
              <a:defRPr sz="1200"/>
            </a:lvl1pPr>
          </a:lstStyle>
          <a:p>
            <a:fld id="{D9EE6349-0B5E-4732-B944-8576999017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81334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58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272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4120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664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9042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3963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8422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4920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016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E6349-0B5E-4732-B944-857699901786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822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9DE2-7F8C-448D-83D7-97B31E038E27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1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1F92-128D-49AD-893D-CA7CA4F80513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1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52979-8CAC-4E01-ABF8-3F7CC00BED46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37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0911-70D8-4519-A685-7977230F2A02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8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4F9A-1E1A-406D-984C-E5BF9B33F6EA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5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C8CB-AE9F-4CD1-85EF-705F3069BBDC}" type="datetime1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99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4D88-AE4D-43A7-A738-453DD380F467}" type="datetime1">
              <a:rPr lang="en-US" smtClean="0"/>
              <a:t>6/28/2017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6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FD9F-332B-4A49-BB87-E2C1E4AE2096}" type="datetime1">
              <a:rPr lang="en-US" smtClean="0"/>
              <a:t>6/28/2017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02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A91F-2591-450F-BC48-EA12A7ACD277}" type="datetime1">
              <a:rPr lang="en-US" smtClean="0"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5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218F0-E5C0-4957-A426-42269FB047FE}" type="datetime1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C793-F192-440C-BA6D-661D2FF6C9C6}" type="datetime1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1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2EDC4-5E39-4DEE-B0EC-E71929451147}" type="datetime1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6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55" y="1999728"/>
            <a:ext cx="2996490" cy="1024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255" y="3271030"/>
            <a:ext cx="88751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Reunião – CNPS</a:t>
            </a:r>
          </a:p>
          <a:p>
            <a:pPr algn="r"/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Limitação de 6 contratos no INSS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48229" y="5298119"/>
            <a:ext cx="7614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Junho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/2017</a:t>
            </a:r>
          </a:p>
        </p:txBody>
      </p:sp>
    </p:spTree>
    <p:extLst>
      <p:ext uri="{BB962C8B-B14F-4D97-AF65-F5344CB8AC3E}">
        <p14:creationId xmlns:p14="http://schemas.microsoft.com/office/powerpoint/2010/main" val="3702607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DC0BD49A-7205-4E7F-A215-27D7A825C22A}"/>
              </a:ext>
            </a:extLst>
          </p:cNvPr>
          <p:cNvSpPr/>
          <p:nvPr/>
        </p:nvSpPr>
        <p:spPr>
          <a:xfrm>
            <a:off x="5248540" y="5840259"/>
            <a:ext cx="347934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pt-BR" sz="800" b="1" dirty="0"/>
          </a:p>
          <a:p>
            <a:endParaRPr lang="pt-BR" sz="800" b="1" dirty="0"/>
          </a:p>
          <a:p>
            <a:endParaRPr lang="pt-BR" sz="800" b="1" dirty="0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57200" y="175485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/>
              <a:t>Pleito ABBC</a:t>
            </a:r>
            <a:endParaRPr lang="pt-BR" sz="3200" dirty="0"/>
          </a:p>
        </p:txBody>
      </p:sp>
      <p:sp>
        <p:nvSpPr>
          <p:cNvPr id="23" name="Retângulo 22"/>
          <p:cNvSpPr/>
          <p:nvPr/>
        </p:nvSpPr>
        <p:spPr>
          <a:xfrm>
            <a:off x="369064" y="803627"/>
            <a:ext cx="831773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Tendo em vista que: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/>
              <a:t>A limitação técnica que motivou o atual limite de 6 contratos não mais existe;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/>
              <a:t>A limitação de 30% da margem consignável para empréstimos já agrega a segurança necessária em relação ao endividamento do aposentado;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/>
              <a:t>A limitação de 6 contratos não reduz o endividamento do aposentado. Pelo contrário, pode induzir a um maior endividamento; e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800" dirty="0"/>
              <a:t>Há risco de o aposentado recorrer a modalidades de crédito com taxas significativamente mais altas. </a:t>
            </a:r>
          </a:p>
          <a:p>
            <a:pPr marL="514350" indent="-514350">
              <a:buFont typeface="+mj-lt"/>
              <a:buAutoNum type="arabicPeriod"/>
            </a:pPr>
            <a:endParaRPr lang="pt-BR" sz="1600" dirty="0"/>
          </a:p>
          <a:p>
            <a:r>
              <a:rPr lang="pt-BR" sz="2800" dirty="0"/>
              <a:t>Propomos elevar o atual limite de 6 para 9 contratos.</a:t>
            </a:r>
          </a:p>
          <a:p>
            <a:pPr marL="514350" indent="-514350">
              <a:buFont typeface="+mj-lt"/>
              <a:buAutoNum type="arabicPeriod"/>
            </a:pP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82455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255" y="1999728"/>
            <a:ext cx="2996490" cy="102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43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Origem do limite de 6 contratos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457200" y="1313213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Decorre de limitação técnica da Dataprev quando do início do  Crédito Consignado em 2003, </a:t>
            </a:r>
            <a:r>
              <a:rPr lang="pt-BR" sz="2000" b="1" u="sng" dirty="0"/>
              <a:t>hoje não existente</a:t>
            </a:r>
            <a:endParaRPr lang="pt-BR" sz="2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/>
          <a:srcRect l="34414" t="15207" r="20540" b="36385"/>
          <a:stretch/>
        </p:blipFill>
        <p:spPr>
          <a:xfrm>
            <a:off x="1475697" y="2145953"/>
            <a:ext cx="6192606" cy="3743382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1475697" y="5889335"/>
            <a:ext cx="51863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/>
              <a:t>Fonte: </a:t>
            </a:r>
            <a:r>
              <a:rPr lang="pt-BR" sz="1100" b="1" dirty="0" err="1"/>
              <a:t>Dataprev</a:t>
            </a:r>
            <a:r>
              <a:rPr lang="pt-BR" sz="1100" b="1" dirty="0"/>
              <a:t> - https://portal.dataprev.gov.br/tecnologia-e-operacao/data-centers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339927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621876" y="4530527"/>
            <a:ext cx="7900247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§ 1</a:t>
            </a:r>
            <a:r>
              <a:rPr lang="pt-BR" sz="1400" b="1" u="sng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o</a:t>
            </a:r>
            <a:r>
              <a:rPr lang="pt-B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  O desconto mencionado neste artigo também poderá incidir sobre verbas rescisórias devidas pelo empregador, se assim previsto no respectivo contrato de empréstimo, financiamento, cartão de crédito ou arrendamento mercantil, até o limite de 35% (trinta e cinco por cento), sendo 5% (cinco por cento) destinados exclusivamente para:</a:t>
            </a:r>
          </a:p>
          <a:p>
            <a:pPr algn="just"/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</a:rPr>
              <a:t>I - a amortização de despesas contraídas por meio de cartão de crédito; ou </a:t>
            </a:r>
          </a:p>
          <a:p>
            <a:pPr algn="just"/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</a:rPr>
              <a:t>II - a utilização com a finalidade de saque por meio do cartão de crédito.</a:t>
            </a:r>
            <a:endParaRPr lang="pt-BR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Limite de 30% para empréstimo: Segurança quanto ao endividamento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457200" y="1313213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Lei 10.820/2003</a:t>
            </a:r>
            <a:endParaRPr lang="pt-BR" sz="2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937"/>
          <a:stretch/>
        </p:blipFill>
        <p:spPr>
          <a:xfrm>
            <a:off x="1764876" y="1574757"/>
            <a:ext cx="5121296" cy="2767762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687286" y="3222175"/>
            <a:ext cx="5198886" cy="685800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/>
          <p:cNvCxnSpPr>
            <a:stCxn id="8" idx="1"/>
          </p:cNvCxnSpPr>
          <p:nvPr/>
        </p:nvCxnSpPr>
        <p:spPr>
          <a:xfrm flipH="1">
            <a:off x="621876" y="3565075"/>
            <a:ext cx="1065410" cy="965457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29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Limite de 30% para empréstimo: Segurança quanto ao endividamento</a:t>
            </a:r>
            <a:endParaRPr lang="pt-BR" sz="3200" dirty="0"/>
          </a:p>
        </p:txBody>
      </p:sp>
      <p:sp>
        <p:nvSpPr>
          <p:cNvPr id="27" name="Retângulo 26"/>
          <p:cNvSpPr/>
          <p:nvPr/>
        </p:nvSpPr>
        <p:spPr>
          <a:xfrm>
            <a:off x="5306589" y="2007518"/>
            <a:ext cx="38188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u="sng" dirty="0"/>
              <a:t>Exemplo 1: </a:t>
            </a:r>
          </a:p>
          <a:p>
            <a:endParaRPr lang="pt-BR" sz="2000" b="1" dirty="0"/>
          </a:p>
          <a:p>
            <a:pPr algn="ctr"/>
            <a:r>
              <a:rPr lang="pt-BR" sz="2000" b="1" dirty="0"/>
              <a:t>3 operações ativas</a:t>
            </a:r>
          </a:p>
          <a:p>
            <a:pPr algn="ctr"/>
            <a:r>
              <a:rPr lang="pt-BR" sz="2000" b="1" dirty="0"/>
              <a:t>30% de comprometimento</a:t>
            </a:r>
            <a:endParaRPr lang="pt-BR" sz="20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/>
          <a:srcRect l="9411" t="5815" r="9109"/>
          <a:stretch/>
        </p:blipFill>
        <p:spPr>
          <a:xfrm>
            <a:off x="254452" y="2177143"/>
            <a:ext cx="4355425" cy="3502963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6018440" y="4049060"/>
            <a:ext cx="308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Valor do benefício: 	     R$ 937</a:t>
            </a:r>
          </a:p>
          <a:p>
            <a:r>
              <a:rPr lang="pt-BR" sz="1600" dirty="0"/>
              <a:t>Valor consignável (30%): R$ 281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6078047" y="4957301"/>
            <a:ext cx="3027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Margem utilizada: 	    R$ 281</a:t>
            </a:r>
          </a:p>
          <a:p>
            <a:r>
              <a:rPr lang="pt-BR" sz="1600" dirty="0"/>
              <a:t>Margem disponível: 	        R$ 0</a:t>
            </a:r>
          </a:p>
        </p:txBody>
      </p:sp>
      <p:pic>
        <p:nvPicPr>
          <p:cNvPr id="9222" name="Picture 6" descr="Imagem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73077" flipH="1">
            <a:off x="4499335" y="4316902"/>
            <a:ext cx="1549192" cy="37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Imagem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5729">
            <a:off x="4572490" y="5084091"/>
            <a:ext cx="1447119" cy="53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7669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Limite de 30% para empréstimo: Segurança quanto ao endividamento</a:t>
            </a:r>
            <a:endParaRPr lang="pt-BR" sz="3200" dirty="0"/>
          </a:p>
        </p:txBody>
      </p:sp>
      <p:sp>
        <p:nvSpPr>
          <p:cNvPr id="27" name="Retângulo 26"/>
          <p:cNvSpPr/>
          <p:nvPr/>
        </p:nvSpPr>
        <p:spPr>
          <a:xfrm>
            <a:off x="5297237" y="2007888"/>
            <a:ext cx="38141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u="sng" dirty="0"/>
              <a:t>Exemplo 2: </a:t>
            </a:r>
          </a:p>
          <a:p>
            <a:pPr algn="ctr"/>
            <a:endParaRPr lang="pt-BR" sz="2000" b="1" dirty="0"/>
          </a:p>
          <a:p>
            <a:pPr algn="ctr"/>
            <a:r>
              <a:rPr lang="pt-BR" sz="2000" b="1" dirty="0"/>
              <a:t>6 operações ativas</a:t>
            </a:r>
          </a:p>
          <a:p>
            <a:pPr algn="ctr"/>
            <a:r>
              <a:rPr lang="pt-BR" sz="2000" b="1" dirty="0"/>
              <a:t>20% de comprometimento</a:t>
            </a:r>
            <a:endParaRPr lang="pt-BR" sz="2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921829" y="4075573"/>
            <a:ext cx="3320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Valor do benefício: 	        R$ 937 </a:t>
            </a:r>
          </a:p>
          <a:p>
            <a:r>
              <a:rPr lang="pt-BR" sz="1600" dirty="0"/>
              <a:t>Valor consignável (30%):    R$ 281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5921829" y="5077419"/>
            <a:ext cx="3222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Margem utilizada (20%):    R$ 191 Margem disponível (10%):   R$ 90</a:t>
            </a:r>
            <a:endParaRPr lang="pt-BR" sz="1600" dirty="0">
              <a:solidFill>
                <a:srgbClr val="FF0000"/>
              </a:solidFill>
            </a:endParaRPr>
          </a:p>
        </p:txBody>
      </p:sp>
      <p:pic>
        <p:nvPicPr>
          <p:cNvPr id="21" name="Picture 6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499613" y="4225386"/>
            <a:ext cx="1428651" cy="37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612" y="5103256"/>
            <a:ext cx="1447119" cy="53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55" y="2144750"/>
            <a:ext cx="4453306" cy="3604532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93610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Limite de 6 contratos eleva o endividamento</a:t>
            </a:r>
            <a:endParaRPr lang="pt-BR" sz="3200" dirty="0"/>
          </a:p>
        </p:txBody>
      </p:sp>
      <p:sp>
        <p:nvSpPr>
          <p:cNvPr id="27" name="Retângulo 26"/>
          <p:cNvSpPr/>
          <p:nvPr/>
        </p:nvSpPr>
        <p:spPr>
          <a:xfrm>
            <a:off x="283026" y="1253838"/>
            <a:ext cx="880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Cliente com  10% de margem disponível e 6 contratos ativos – simulação  de novo contrato utilizando apenas a margem disponível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96686" y="2579914"/>
            <a:ext cx="658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250997" y="2372160"/>
            <a:ext cx="3882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Valor do benefício: 	       	   R$ 937</a:t>
            </a:r>
          </a:p>
          <a:p>
            <a:r>
              <a:rPr lang="pt-BR" sz="1600" dirty="0"/>
              <a:t>Valor consignável (30%):         R$ 281</a:t>
            </a:r>
          </a:p>
          <a:p>
            <a:r>
              <a:rPr lang="pt-BR" sz="1600" dirty="0"/>
              <a:t>Margem tomada (20%):   (-)   R$ 191</a:t>
            </a:r>
          </a:p>
          <a:p>
            <a:r>
              <a:rPr lang="pt-BR" sz="1600" b="1" dirty="0"/>
              <a:t>Margem disponível (10%):       R$ 90</a:t>
            </a:r>
          </a:p>
          <a:p>
            <a:endParaRPr lang="pt-BR" sz="1600" dirty="0"/>
          </a:p>
        </p:txBody>
      </p:sp>
      <p:sp>
        <p:nvSpPr>
          <p:cNvPr id="4" name="Chave direita 3"/>
          <p:cNvSpPr/>
          <p:nvPr/>
        </p:nvSpPr>
        <p:spPr>
          <a:xfrm>
            <a:off x="4774480" y="2037926"/>
            <a:ext cx="311493" cy="3771923"/>
          </a:xfrm>
          <a:prstGeom prst="rightBrace">
            <a:avLst>
              <a:gd name="adj1" fmla="val 8333"/>
              <a:gd name="adj2" fmla="val 23647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1455" y="3855218"/>
            <a:ext cx="3525345" cy="1832651"/>
          </a:xfrm>
          <a:prstGeom prst="roundRect">
            <a:avLst>
              <a:gd name="adj" fmla="val 859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17" name="CaixaDeTexto 16"/>
          <p:cNvSpPr txBox="1"/>
          <p:nvPr/>
        </p:nvSpPr>
        <p:spPr>
          <a:xfrm>
            <a:off x="5553074" y="3960487"/>
            <a:ext cx="2802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Nova operação utilizando margem disponível</a:t>
            </a:r>
          </a:p>
          <a:p>
            <a:endParaRPr lang="pt-BR" sz="16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366658" y="4574012"/>
            <a:ext cx="3320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Parcela disponível: 	       R$ 90</a:t>
            </a:r>
          </a:p>
          <a:p>
            <a:endParaRPr lang="pt-BR" sz="1600" dirty="0"/>
          </a:p>
          <a:p>
            <a:r>
              <a:rPr lang="pt-BR" sz="1600" b="1" dirty="0"/>
              <a:t>Liberado Cliente: 	  R$ 3,3 mil</a:t>
            </a:r>
            <a:endParaRPr lang="pt-BR" sz="1600" dirty="0"/>
          </a:p>
        </p:txBody>
      </p:sp>
      <p:sp>
        <p:nvSpPr>
          <p:cNvPr id="12" name="Retângulo 11"/>
          <p:cNvSpPr/>
          <p:nvPr/>
        </p:nvSpPr>
        <p:spPr>
          <a:xfrm>
            <a:off x="5207455" y="5651230"/>
            <a:ext cx="34793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/>
              <a:t>Simulação realizada em 72 meses, taxa 2,14% a.m.</a:t>
            </a:r>
          </a:p>
        </p:txBody>
      </p:sp>
      <p:cxnSp>
        <p:nvCxnSpPr>
          <p:cNvPr id="5" name="Conector reto 4"/>
          <p:cNvCxnSpPr>
            <a:cxnSpLocks/>
          </p:cNvCxnSpPr>
          <p:nvPr/>
        </p:nvCxnSpPr>
        <p:spPr>
          <a:xfrm>
            <a:off x="7712532" y="3153229"/>
            <a:ext cx="6430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11" y="2144750"/>
            <a:ext cx="4453306" cy="3604532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6355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/>
          <p:cNvSpPr txBox="1"/>
          <p:nvPr/>
        </p:nvSpPr>
        <p:spPr>
          <a:xfrm>
            <a:off x="5250997" y="2393930"/>
            <a:ext cx="3882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Valor do benefício: 	       	   R$ 937</a:t>
            </a:r>
          </a:p>
          <a:p>
            <a:r>
              <a:rPr lang="pt-BR" sz="1600" dirty="0"/>
              <a:t>Valor consignável (30%):         R$ 281</a:t>
            </a:r>
          </a:p>
          <a:p>
            <a:r>
              <a:rPr lang="pt-BR" sz="1600" dirty="0"/>
              <a:t>Margem tomada (20%):   (-)   R$ 191 </a:t>
            </a:r>
          </a:p>
          <a:p>
            <a:r>
              <a:rPr lang="pt-BR" sz="1600" b="1" dirty="0"/>
              <a:t>Margem disponível (10%): 	     R$ 90</a:t>
            </a:r>
          </a:p>
          <a:p>
            <a:endParaRPr lang="pt-BR" sz="1600" dirty="0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Limite de 6 contratos eleva o endividamento</a:t>
            </a:r>
            <a:endParaRPr lang="pt-BR" sz="3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696686" y="2579914"/>
            <a:ext cx="658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1455" y="3480350"/>
            <a:ext cx="3525345" cy="2362158"/>
          </a:xfrm>
          <a:prstGeom prst="roundRect">
            <a:avLst>
              <a:gd name="adj" fmla="val 859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19" name="CaixaDeTexto 18"/>
          <p:cNvSpPr txBox="1"/>
          <p:nvPr/>
        </p:nvSpPr>
        <p:spPr>
          <a:xfrm>
            <a:off x="5553074" y="3563846"/>
            <a:ext cx="2802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Refinanciamento para utilização margem</a:t>
            </a:r>
          </a:p>
          <a:p>
            <a:endParaRPr lang="pt-BR" sz="16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366658" y="4030410"/>
            <a:ext cx="33201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Valor de parcela: 	  R$ 180</a:t>
            </a:r>
          </a:p>
          <a:p>
            <a:r>
              <a:rPr lang="pt-BR" sz="1400" dirty="0"/>
              <a:t>Parcela disponível:		      R$ 90</a:t>
            </a:r>
          </a:p>
          <a:p>
            <a:r>
              <a:rPr lang="pt-BR" sz="1400" dirty="0"/>
              <a:t>Parcela refinanciamento:       R$ 90</a:t>
            </a:r>
          </a:p>
          <a:p>
            <a:endParaRPr lang="pt-BR" sz="200" b="1" dirty="0"/>
          </a:p>
          <a:p>
            <a:r>
              <a:rPr lang="pt-BR" sz="1600" b="1" dirty="0"/>
              <a:t>Valor do empréstimo:  R$ 6,6 mil</a:t>
            </a:r>
          </a:p>
          <a:p>
            <a:r>
              <a:rPr lang="pt-BR" sz="1400" dirty="0"/>
              <a:t>Saldo devedor operação </a:t>
            </a:r>
          </a:p>
          <a:p>
            <a:r>
              <a:rPr lang="pt-BR" sz="1400" u="sng" dirty="0"/>
              <a:t>Refinanciada	          (-) R$ 2,4 mil</a:t>
            </a:r>
          </a:p>
          <a:p>
            <a:r>
              <a:rPr lang="pt-BR" b="1" dirty="0"/>
              <a:t>Liberado Cliente:     R$ 4,2 mil 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5248540" y="5976334"/>
            <a:ext cx="3479346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1100" b="1" dirty="0"/>
              <a:t>Simulação realizada em 72 meses, taxa 2,14% a.m.</a:t>
            </a:r>
          </a:p>
          <a:p>
            <a:r>
              <a:rPr lang="pt-BR" sz="800" b="1" dirty="0"/>
              <a:t>Valor decorrente margem livre (R$ 90): R$ 3,3 mil</a:t>
            </a:r>
          </a:p>
        </p:txBody>
      </p:sp>
      <p:cxnSp>
        <p:nvCxnSpPr>
          <p:cNvPr id="24" name="Conector reto 23"/>
          <p:cNvCxnSpPr>
            <a:cxnSpLocks/>
          </p:cNvCxnSpPr>
          <p:nvPr/>
        </p:nvCxnSpPr>
        <p:spPr>
          <a:xfrm>
            <a:off x="7701646" y="3176815"/>
            <a:ext cx="65395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ângulo 24"/>
          <p:cNvSpPr/>
          <p:nvPr/>
        </p:nvSpPr>
        <p:spPr>
          <a:xfrm>
            <a:off x="283026" y="1253838"/>
            <a:ext cx="880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Cliente com  10% de margem disponível e 6 contratos ativos – simulação de refinanciamento com agregação da margem disponível</a:t>
            </a:r>
          </a:p>
        </p:txBody>
      </p:sp>
      <p:sp>
        <p:nvSpPr>
          <p:cNvPr id="18" name="Chave direita 17"/>
          <p:cNvSpPr/>
          <p:nvPr/>
        </p:nvSpPr>
        <p:spPr>
          <a:xfrm>
            <a:off x="4763594" y="2070584"/>
            <a:ext cx="337457" cy="3771923"/>
          </a:xfrm>
          <a:prstGeom prst="rightBrace">
            <a:avLst>
              <a:gd name="adj1" fmla="val 8333"/>
              <a:gd name="adj2" fmla="val 23647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11" y="2144750"/>
            <a:ext cx="4453306" cy="3604532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43431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dirty="0"/>
              <a:t>Limite de 6 contratos eleva o endividamento</a:t>
            </a:r>
            <a:endParaRPr lang="pt-BR" sz="2000" dirty="0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09327" y="4275122"/>
            <a:ext cx="3525345" cy="1808177"/>
          </a:xfrm>
          <a:prstGeom prst="roundRect">
            <a:avLst>
              <a:gd name="adj" fmla="val 859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21" name="CaixaDeTexto 20"/>
          <p:cNvSpPr txBox="1"/>
          <p:nvPr/>
        </p:nvSpPr>
        <p:spPr>
          <a:xfrm>
            <a:off x="3102428" y="4332597"/>
            <a:ext cx="2960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Valor liberado adicional</a:t>
            </a:r>
          </a:p>
          <a:p>
            <a:pPr algn="ctr"/>
            <a:endParaRPr lang="pt-BR" sz="2400" b="1" dirty="0"/>
          </a:p>
          <a:p>
            <a:pPr algn="ctr"/>
            <a:r>
              <a:rPr lang="pt-BR" sz="2400" b="1" dirty="0"/>
              <a:t>R$ 900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5258" y="2043752"/>
            <a:ext cx="3525345" cy="2089141"/>
          </a:xfrm>
          <a:prstGeom prst="roundRect">
            <a:avLst>
              <a:gd name="adj" fmla="val 859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18" name="CaixaDeTexto 17"/>
          <p:cNvSpPr txBox="1"/>
          <p:nvPr/>
        </p:nvSpPr>
        <p:spPr>
          <a:xfrm>
            <a:off x="906877" y="2295427"/>
            <a:ext cx="2802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Novo Contrato com a    margem disponível</a:t>
            </a:r>
          </a:p>
          <a:p>
            <a:endParaRPr lang="pt-BR" sz="16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515258" y="2908952"/>
            <a:ext cx="352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2000" b="1" dirty="0"/>
          </a:p>
          <a:p>
            <a:pPr algn="ctr"/>
            <a:r>
              <a:rPr lang="pt-BR" sz="2000" b="1" dirty="0"/>
              <a:t>Liberado Cliente:    R$ 3,3 mil</a:t>
            </a:r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21755" y="2043752"/>
            <a:ext cx="3525345" cy="2165344"/>
          </a:xfrm>
          <a:prstGeom prst="roundRect">
            <a:avLst>
              <a:gd name="adj" fmla="val 8594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24" name="CaixaDeTexto 23"/>
          <p:cNvSpPr txBox="1"/>
          <p:nvPr/>
        </p:nvSpPr>
        <p:spPr>
          <a:xfrm>
            <a:off x="5226958" y="2127248"/>
            <a:ext cx="3235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Refinanciamento com agregação da margem disponível</a:t>
            </a:r>
          </a:p>
          <a:p>
            <a:endParaRPr lang="pt-BR" sz="16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5021755" y="3155173"/>
            <a:ext cx="3498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Liberado Cliente:        R$ 4,2 mil 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15258" y="1497455"/>
            <a:ext cx="35253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u="sng" dirty="0"/>
              <a:t>Sem</a:t>
            </a:r>
            <a:r>
              <a:rPr lang="pt-BR" sz="2000" b="1" dirty="0"/>
              <a:t> o limite de 6 operações</a:t>
            </a:r>
            <a:endParaRPr lang="pt-BR" sz="2000" dirty="0"/>
          </a:p>
        </p:txBody>
      </p:sp>
      <p:sp>
        <p:nvSpPr>
          <p:cNvPr id="12" name="Retângulo 11"/>
          <p:cNvSpPr/>
          <p:nvPr/>
        </p:nvSpPr>
        <p:spPr>
          <a:xfrm>
            <a:off x="5021755" y="1497455"/>
            <a:ext cx="3572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u="sng" dirty="0"/>
              <a:t>Com</a:t>
            </a:r>
            <a:r>
              <a:rPr lang="pt-BR" sz="2000" b="1" dirty="0"/>
              <a:t> o limite de 6 operações</a:t>
            </a:r>
            <a:endParaRPr lang="pt-BR" sz="20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97407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 txBox="1">
            <a:spLocks/>
          </p:cNvSpPr>
          <p:nvPr/>
        </p:nvSpPr>
        <p:spPr>
          <a:xfrm>
            <a:off x="457200" y="274638"/>
            <a:ext cx="8229600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/>
              <a:t>Busca por alternativas de crédito com taxas elevadas</a:t>
            </a:r>
            <a:endParaRPr lang="pt-BR" sz="3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696686" y="2122712"/>
            <a:ext cx="658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/>
          <a:srcRect b="4613"/>
          <a:stretch/>
        </p:blipFill>
        <p:spPr>
          <a:xfrm>
            <a:off x="457202" y="1979358"/>
            <a:ext cx="2006598" cy="4049967"/>
          </a:xfrm>
          <a:prstGeom prst="rect">
            <a:avLst/>
          </a:prstGeom>
        </p:spPr>
      </p:pic>
      <p:cxnSp>
        <p:nvCxnSpPr>
          <p:cNvPr id="15" name="Conector reto 14"/>
          <p:cNvCxnSpPr/>
          <p:nvPr/>
        </p:nvCxnSpPr>
        <p:spPr>
          <a:xfrm flipH="1">
            <a:off x="2463800" y="2410137"/>
            <a:ext cx="334435" cy="3567172"/>
          </a:xfrm>
          <a:prstGeom prst="line">
            <a:avLst/>
          </a:prstGeom>
          <a:ln w="9525">
            <a:solidFill>
              <a:schemeClr val="accent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235" y="1979358"/>
            <a:ext cx="1900945" cy="83830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910684" y="5926365"/>
            <a:ext cx="553116" cy="104033"/>
          </a:xfrm>
          <a:prstGeom prst="rect">
            <a:avLst/>
          </a:prstGeom>
          <a:ln w="9525">
            <a:solidFill>
              <a:schemeClr val="accent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4740724" y="1979106"/>
            <a:ext cx="427766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b="1" dirty="0"/>
              <a:t>Taxa: 21% a.m. – 909 a.a.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dirty="0"/>
              <a:t>Prazo: até 12 meses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dirty="0"/>
              <a:t>Até 55% de comprometimento de renda após todos os descontos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dirty="0"/>
              <a:t>Aproximadamente 70% aposentados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457202" y="6039235"/>
            <a:ext cx="7859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Ranking Banco Central – Classificação por ordem crescente de taxas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57200" y="1263519"/>
            <a:ext cx="7859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u="sng" dirty="0"/>
              <a:t>Limitação de 6 linhas</a:t>
            </a:r>
            <a:r>
              <a:rPr lang="pt-BR" b="1" dirty="0"/>
              <a:t>: Risco de endividamento maior por meio da contratação de outras modalidades de crédito com taxas elevadas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520731" y="5714272"/>
            <a:ext cx="47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CD26A6DA-D805-4D7B-AD82-8CACA3A9BA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7565" y="3631198"/>
            <a:ext cx="4885964" cy="208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44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7896</TotalTime>
  <Words>472</Words>
  <Application>Microsoft Office PowerPoint</Application>
  <PresentationFormat>Apresentação na tela (4:3)</PresentationFormat>
  <Paragraphs>102</Paragraphs>
  <Slides>11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Agência In King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Brito</dc:creator>
  <cp:lastModifiedBy>Ana Maria Alves dos Santos - MPS</cp:lastModifiedBy>
  <cp:revision>467</cp:revision>
  <cp:lastPrinted>2015-10-26T20:18:35Z</cp:lastPrinted>
  <dcterms:created xsi:type="dcterms:W3CDTF">2014-01-02T14:56:57Z</dcterms:created>
  <dcterms:modified xsi:type="dcterms:W3CDTF">2017-06-28T21:27:22Z</dcterms:modified>
</cp:coreProperties>
</file>